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74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49FD2-0AFB-45F4-9894-B6FE7B8A2802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6F430-58AD-4A5D-B6ED-14D8C3110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80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4DCA3-8A2A-4D6C-9445-666112119F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403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01A07B7-DE92-4341-ADD3-C8C7ABF9C50A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6.wmf"/><Relationship Id="rId2" Type="http://schemas.openxmlformats.org/officeDocument/2006/relationships/tags" Target="../tags/tag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556792"/>
            <a:ext cx="59766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268" y="2276872"/>
            <a:ext cx="724515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6218" y="4293096"/>
            <a:ext cx="693895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268" y="3645024"/>
            <a:ext cx="64316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31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val 2"/>
          <p:cNvSpPr>
            <a:spLocks noChangeArrowheads="1"/>
          </p:cNvSpPr>
          <p:nvPr/>
        </p:nvSpPr>
        <p:spPr bwMode="auto">
          <a:xfrm>
            <a:off x="1981200" y="609600"/>
            <a:ext cx="4953000" cy="11430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WordArt 3"/>
          <p:cNvSpPr>
            <a:spLocks noChangeArrowheads="1" noChangeShapeType="1" noTextEdit="1"/>
          </p:cNvSpPr>
          <p:nvPr/>
        </p:nvSpPr>
        <p:spPr bwMode="auto">
          <a:xfrm>
            <a:off x="2971800" y="990600"/>
            <a:ext cx="3200400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CỘNG</a:t>
            </a:r>
            <a:r>
              <a:rPr lang="en-US" sz="2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r>
              <a:rPr lang="en-US" sz="24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HAI</a:t>
            </a:r>
            <a:r>
              <a:rPr lang="en-US" sz="2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r>
              <a:rPr lang="en-US" sz="24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PHÂN</a:t>
            </a:r>
            <a:r>
              <a:rPr lang="en-US" sz="2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r>
              <a:rPr lang="en-US" sz="24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SỐ</a:t>
            </a:r>
            <a:r>
              <a:rPr lang="en-US" sz="2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r>
              <a:rPr lang="en-US" sz="2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 </a:t>
            </a:r>
            <a:endParaRPr lang="en-US" sz="24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685800" y="2971800"/>
            <a:ext cx="2667000" cy="8382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5715000" y="2971800"/>
            <a:ext cx="2667000" cy="8382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0" name="WordArt 6"/>
          <p:cNvSpPr>
            <a:spLocks noChangeArrowheads="1" noChangeShapeType="1" noTextEdit="1"/>
          </p:cNvSpPr>
          <p:nvPr/>
        </p:nvSpPr>
        <p:spPr bwMode="auto">
          <a:xfrm>
            <a:off x="1143000" y="3095625"/>
            <a:ext cx="1828800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CÙNG</a:t>
            </a:r>
            <a:r>
              <a:rPr lang="en-US" sz="2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r>
              <a:rPr lang="en-US" sz="24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MẪU</a:t>
            </a:r>
            <a:endParaRPr lang="en-US" sz="24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FF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ea typeface="Arial Unicode MS"/>
              <a:cs typeface="Times New Roman" pitchFamily="18" charset="0"/>
            </a:endParaRPr>
          </a:p>
        </p:txBody>
      </p:sp>
      <p:sp>
        <p:nvSpPr>
          <p:cNvPr id="26631" name="WordArt 7"/>
          <p:cNvSpPr>
            <a:spLocks noChangeArrowheads="1" noChangeShapeType="1" noTextEdit="1"/>
          </p:cNvSpPr>
          <p:nvPr/>
        </p:nvSpPr>
        <p:spPr bwMode="auto">
          <a:xfrm>
            <a:off x="6172200" y="3095625"/>
            <a:ext cx="1828800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KHÁC</a:t>
            </a:r>
            <a:r>
              <a:rPr lang="en-US" sz="2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r>
              <a:rPr lang="en-US" sz="24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MẪU</a:t>
            </a:r>
            <a:r>
              <a:rPr lang="en-US" sz="2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r>
              <a:rPr lang="en-US" sz="24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 </a:t>
            </a:r>
            <a:endParaRPr lang="en-US" sz="24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FF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200400" y="5105400"/>
            <a:ext cx="3200400" cy="1447800"/>
          </a:xfrm>
          <a:prstGeom prst="rect">
            <a:avLst/>
          </a:prstGeom>
          <a:solidFill>
            <a:schemeClr val="bg1"/>
          </a:solidFill>
          <a:ln w="28575">
            <a:solidFill>
              <a:srgbClr val="FF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WordArt 9"/>
          <p:cNvSpPr>
            <a:spLocks noChangeArrowheads="1" noChangeShapeType="1" noTextEdit="1"/>
          </p:cNvSpPr>
          <p:nvPr/>
        </p:nvSpPr>
        <p:spPr bwMode="auto">
          <a:xfrm>
            <a:off x="4114800" y="5181600"/>
            <a:ext cx="1276350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TỬ</a:t>
            </a:r>
            <a:r>
              <a:rPr lang="en-US" sz="2400" b="1" kern="1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+ </a:t>
            </a:r>
            <a:r>
              <a:rPr lang="en-US" sz="2400" b="1" kern="1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TỬ</a:t>
            </a:r>
            <a:r>
              <a:rPr lang="en-US" sz="2400" b="1" kern="1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endParaRPr lang="en-US" sz="2400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Arial Unicode MS"/>
              <a:cs typeface="Times New Roman" pitchFamily="18" charset="0"/>
            </a:endParaRP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505200" y="5791200"/>
            <a:ext cx="26670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WordArt 11"/>
          <p:cNvSpPr>
            <a:spLocks noChangeArrowheads="1" noChangeShapeType="1" noTextEdit="1"/>
          </p:cNvSpPr>
          <p:nvPr/>
        </p:nvSpPr>
        <p:spPr bwMode="auto">
          <a:xfrm>
            <a:off x="3581400" y="5943600"/>
            <a:ext cx="2647950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GIỮ</a:t>
            </a:r>
            <a:r>
              <a:rPr lang="en-US" sz="2400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r>
              <a:rPr lang="en-US" sz="2400" b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MẪU</a:t>
            </a:r>
            <a:r>
              <a:rPr lang="en-US" sz="2400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CHUNG</a:t>
            </a:r>
            <a:endParaRPr lang="en-US" sz="2400" b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Arial Unicode MS"/>
              <a:cs typeface="Times New Roman" pitchFamily="18" charset="0"/>
            </a:endParaRP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2133600" y="1752600"/>
            <a:ext cx="2286000" cy="1143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4419600" y="1752600"/>
            <a:ext cx="2590800" cy="1143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2057400" y="3810000"/>
            <a:ext cx="2590800" cy="1219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H="1">
            <a:off x="3429000" y="3352800"/>
            <a:ext cx="2209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WordArt 16"/>
          <p:cNvSpPr>
            <a:spLocks noChangeArrowheads="1" noChangeShapeType="1" noTextEdit="1"/>
          </p:cNvSpPr>
          <p:nvPr/>
        </p:nvSpPr>
        <p:spPr bwMode="auto">
          <a:xfrm>
            <a:off x="3505200" y="2971800"/>
            <a:ext cx="2047875" cy="342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solidFill>
                  <a:srgbClr val="0000CC"/>
                </a:solidFill>
                <a:effectLst>
                  <a:outerShdw sy="50000" rotWithShape="0">
                    <a:srgbClr val="808080">
                      <a:alpha val="5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QUI ĐỒNG MẪU </a:t>
            </a:r>
          </a:p>
        </p:txBody>
      </p:sp>
    </p:spTree>
    <p:extLst>
      <p:ext uri="{BB962C8B-B14F-4D97-AF65-F5344CB8AC3E}">
        <p14:creationId xmlns:p14="http://schemas.microsoft.com/office/powerpoint/2010/main" val="240996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nimBg="1"/>
      <p:bldP spid="26627" grpId="0" animBg="1"/>
      <p:bldP spid="26628" grpId="0" animBg="1"/>
      <p:bldP spid="26629" grpId="0" animBg="1"/>
      <p:bldP spid="26630" grpId="0" animBg="1"/>
      <p:bldP spid="26631" grpId="0" animBg="1"/>
      <p:bldP spid="26632" grpId="0" animBg="1"/>
      <p:bldP spid="26633" grpId="0"/>
      <p:bldP spid="26634" grpId="0" animBg="1"/>
      <p:bldP spid="26635" grpId="0" animBg="1"/>
      <p:bldP spid="26636" grpId="0" animBg="1"/>
      <p:bldP spid="26637" grpId="0" animBg="1"/>
      <p:bldP spid="26638" grpId="0" animBg="1"/>
      <p:bldP spid="26639" grpId="0" animBg="1"/>
      <p:bldP spid="266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-3368" y="3474575"/>
            <a:ext cx="8682894" cy="190518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1980228" y="5656911"/>
            <a:ext cx="5616108" cy="58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91400" tIns="45701" rIns="91400" bIns="45701">
            <a:spAutoFit/>
          </a:bodyPr>
          <a:lstStyle>
            <a:lvl1pPr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33CC"/>
                </a:solidFill>
                <a:latin typeface="Times New Roman" pitchFamily="18" charset="0"/>
              </a:rPr>
              <a:t>  </a:t>
            </a:r>
            <a:r>
              <a:rPr lang="en-US" sz="2800" b="0" dirty="0" err="1">
                <a:latin typeface="Times New Roman" pitchFamily="18" charset="0"/>
              </a:rPr>
              <a:t>Đáp</a:t>
            </a:r>
            <a:r>
              <a:rPr lang="en-US" sz="2800" b="0" dirty="0">
                <a:latin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</a:rPr>
              <a:t>số</a:t>
            </a:r>
            <a:r>
              <a:rPr lang="en-US" sz="2800" b="0" dirty="0">
                <a:latin typeface="Times New Roman" pitchFamily="18" charset="0"/>
              </a:rPr>
              <a:t>:         </a:t>
            </a:r>
            <a:r>
              <a:rPr lang="en-US" sz="2800" b="0" dirty="0" smtClean="0">
                <a:latin typeface="Times New Roman" pitchFamily="18" charset="0"/>
              </a:rPr>
              <a:t>      (</a:t>
            </a:r>
            <a:r>
              <a:rPr lang="en-US" sz="2800" b="0" dirty="0" err="1" smtClean="0">
                <a:latin typeface="Times New Roman" pitchFamily="18" charset="0"/>
              </a:rPr>
              <a:t>số</a:t>
            </a:r>
            <a:r>
              <a:rPr lang="en-US" sz="2800" b="0" dirty="0" smtClean="0">
                <a:latin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</a:rPr>
              <a:t>gạo</a:t>
            </a:r>
            <a:r>
              <a:rPr lang="en-US" sz="2800" b="0" dirty="0">
                <a:latin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</a:rPr>
              <a:t>trong</a:t>
            </a:r>
            <a:r>
              <a:rPr lang="en-US" sz="2800" b="0" dirty="0">
                <a:latin typeface="Times New Roman" pitchFamily="18" charset="0"/>
              </a:rPr>
              <a:t> </a:t>
            </a:r>
            <a:r>
              <a:rPr lang="en-US" sz="2800" b="0" dirty="0" err="1" smtClean="0">
                <a:latin typeface="Times New Roman" pitchFamily="18" charset="0"/>
              </a:rPr>
              <a:t>kho</a:t>
            </a:r>
            <a:r>
              <a:rPr lang="en-US" sz="2800" b="0" dirty="0" smtClean="0">
                <a:latin typeface="Times New Roman" pitchFamily="18" charset="0"/>
              </a:rPr>
              <a:t>)</a:t>
            </a:r>
            <a:r>
              <a:rPr lang="en-US" sz="2800" dirty="0" smtClean="0">
                <a:latin typeface="Times New Roman" pitchFamily="18" charset="0"/>
              </a:rPr>
              <a:t>. 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3560" name="Text Box 57"/>
          <p:cNvSpPr txBox="1">
            <a:spLocks noChangeArrowheads="1"/>
          </p:cNvSpPr>
          <p:nvPr/>
        </p:nvSpPr>
        <p:spPr bwMode="auto">
          <a:xfrm>
            <a:off x="1791509" y="4398394"/>
            <a:ext cx="725674" cy="410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62553" tIns="81276" rIns="162553" bIns="81276">
            <a:spAutoFit/>
          </a:bodyPr>
          <a:lstStyle>
            <a:lvl1pPr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vi-VN"/>
          </a:p>
        </p:txBody>
      </p:sp>
      <p:graphicFrame>
        <p:nvGraphicFramePr>
          <p:cNvPr id="18490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702816"/>
              </p:ext>
            </p:extLst>
          </p:nvPr>
        </p:nvGraphicFramePr>
        <p:xfrm>
          <a:off x="1791509" y="4429968"/>
          <a:ext cx="3557642" cy="913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2" name="Equation" r:id="rId4" imgW="863280" imgH="393480" progId="Equation.DSMT4">
                  <p:embed/>
                </p:oleObj>
              </mc:Choice>
              <mc:Fallback>
                <p:oleObj name="Equation" r:id="rId4" imgW="863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1509" y="4429968"/>
                        <a:ext cx="3557642" cy="9136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2" name="Text Box 61"/>
          <p:cNvSpPr txBox="1">
            <a:spLocks noChangeArrowheads="1"/>
          </p:cNvSpPr>
          <p:nvPr/>
        </p:nvSpPr>
        <p:spPr bwMode="auto">
          <a:xfrm>
            <a:off x="919693" y="7110008"/>
            <a:ext cx="1718437" cy="410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62553" tIns="81276" rIns="162553" bIns="81276">
            <a:spAutoFit/>
          </a:bodyPr>
          <a:lstStyle>
            <a:lvl1pPr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l" eaLnBrk="1" hangingPunct="1"/>
            <a:endParaRPr lang="vi-VN"/>
          </a:p>
        </p:txBody>
      </p:sp>
      <p:sp>
        <p:nvSpPr>
          <p:cNvPr id="23563" name="Text Box 62"/>
          <p:cNvSpPr txBox="1">
            <a:spLocks noChangeArrowheads="1"/>
          </p:cNvSpPr>
          <p:nvPr/>
        </p:nvSpPr>
        <p:spPr bwMode="auto">
          <a:xfrm>
            <a:off x="179512" y="107525"/>
            <a:ext cx="8964488" cy="385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62553" tIns="81276" rIns="162553" bIns="81276">
            <a:spAutoFit/>
          </a:bodyPr>
          <a:lstStyle>
            <a:lvl1pPr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4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 Ô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, ô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?  </a:t>
            </a:r>
          </a:p>
          <a:p>
            <a:pPr algn="l" eaLnBrk="1" hangingPunct="1">
              <a:spcBef>
                <a:spcPct val="50000"/>
              </a:spcBef>
            </a:pPr>
            <a:endParaRPr lang="vi-VN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72" name="Text Box 72"/>
          <p:cNvSpPr txBox="1">
            <a:spLocks noChangeArrowheads="1"/>
          </p:cNvSpPr>
          <p:nvPr/>
        </p:nvSpPr>
        <p:spPr bwMode="auto">
          <a:xfrm>
            <a:off x="1" y="3269395"/>
            <a:ext cx="4089477" cy="410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62553" tIns="81276" rIns="162553" bIns="81276">
            <a:spAutoFit/>
          </a:bodyPr>
          <a:lstStyle>
            <a:lvl1pPr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defTabSz="514350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algn="ctr" defTabSz="5143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336524"/>
              </p:ext>
            </p:extLst>
          </p:nvPr>
        </p:nvGraphicFramePr>
        <p:xfrm>
          <a:off x="6732240" y="1052736"/>
          <a:ext cx="686578" cy="83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3" name="Equation" r:id="rId6" imgW="228600" imgH="393480" progId="Equation.DSMT4">
                  <p:embed/>
                </p:oleObj>
              </mc:Choice>
              <mc:Fallback>
                <p:oleObj name="Equation" r:id="rId6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732240" y="1052736"/>
                        <a:ext cx="686578" cy="83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925480"/>
              </p:ext>
            </p:extLst>
          </p:nvPr>
        </p:nvGraphicFramePr>
        <p:xfrm>
          <a:off x="6156176" y="1611767"/>
          <a:ext cx="581513" cy="848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4" name="Equation" r:id="rId8" imgW="228600" imgH="393480" progId="Equation.DSMT4">
                  <p:embed/>
                </p:oleObj>
              </mc:Choice>
              <mc:Fallback>
                <p:oleObj name="Equation" r:id="rId8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56176" y="1611767"/>
                        <a:ext cx="581513" cy="848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432631"/>
              </p:ext>
            </p:extLst>
          </p:nvPr>
        </p:nvGraphicFramePr>
        <p:xfrm>
          <a:off x="3738913" y="5490814"/>
          <a:ext cx="701130" cy="916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5" name="Equation" r:id="rId10" imgW="228600" imgH="393480" progId="Equation.DSMT4">
                  <p:embed/>
                </p:oleObj>
              </mc:Choice>
              <mc:Fallback>
                <p:oleObj name="Equation" r:id="rId10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738913" y="5490814"/>
                        <a:ext cx="701130" cy="916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2369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46392">
        <p14:doors dir="vert"/>
      </p:transition>
    </mc:Choice>
    <mc:Fallback xmlns="">
      <p:transition spd="slow" advTm="4639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75656" y="1124744"/>
            <a:ext cx="63367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6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sz="6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323528" y="908720"/>
            <a:ext cx="8640960" cy="5112568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+)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+)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BTVN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42; 43; 45 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26)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+)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27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3740" y="44624"/>
            <a:ext cx="343491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28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612020"/>
              </p:ext>
            </p:extLst>
          </p:nvPr>
        </p:nvGraphicFramePr>
        <p:xfrm>
          <a:off x="1979712" y="821564"/>
          <a:ext cx="288925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" name="Equation" r:id="rId3" imgW="1180800" imgH="393480" progId="Equation.DSMT4">
                  <p:embed/>
                </p:oleObj>
              </mc:Choice>
              <mc:Fallback>
                <p:oleObj name="Equation" r:id="rId3" imgW="1180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821564"/>
                        <a:ext cx="2889250" cy="1092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4310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3409912"/>
              </p:ext>
            </p:extLst>
          </p:nvPr>
        </p:nvGraphicFramePr>
        <p:xfrm>
          <a:off x="2100979" y="2650869"/>
          <a:ext cx="3533775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" name="Equation" r:id="rId5" imgW="1511300" imgH="393700" progId="Equation.DSMT4">
                  <p:embed/>
                </p:oleObj>
              </mc:Choice>
              <mc:Fallback>
                <p:oleObj name="Equation" r:id="rId5" imgW="15113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0979" y="2650869"/>
                        <a:ext cx="3533775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314097"/>
              </p:ext>
            </p:extLst>
          </p:nvPr>
        </p:nvGraphicFramePr>
        <p:xfrm>
          <a:off x="1760138" y="4077072"/>
          <a:ext cx="3213100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Equation" r:id="rId7" imgW="1193760" imgH="393480" progId="Equation.DSMT4">
                  <p:embed/>
                </p:oleObj>
              </mc:Choice>
              <mc:Fallback>
                <p:oleObj name="Equation" r:id="rId7" imgW="1193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0138" y="4077072"/>
                        <a:ext cx="3213100" cy="89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535456" y="409157"/>
            <a:ext cx="28312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000" b="1" dirty="0" smtClean="0">
                <a:solidFill>
                  <a:srgbClr val="FF0000"/>
                </a:solidFill>
                <a:latin typeface="Arial" charset="0"/>
              </a:rPr>
              <a:t> </a:t>
            </a:r>
            <a:endParaRPr lang="en-US" sz="20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543570" y="2308810"/>
            <a:ext cx="11481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91680" y="6525344"/>
            <a:ext cx="6512511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4572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945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28600" y="685800"/>
            <a:ext cx="6934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1219200" y="5334000"/>
            <a:ext cx="2590800" cy="954107"/>
          </a:xfrm>
          <a:prstGeom prst="rect">
            <a:avLst/>
          </a:prstGeom>
          <a:noFill/>
          <a:ln w="28575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3" name="AutoShape 17"/>
          <p:cNvSpPr>
            <a:spLocks/>
          </p:cNvSpPr>
          <p:nvPr/>
        </p:nvSpPr>
        <p:spPr bwMode="auto">
          <a:xfrm rot="-5400000">
            <a:off x="2590800" y="3810000"/>
            <a:ext cx="381000" cy="2057400"/>
          </a:xfrm>
          <a:prstGeom prst="leftBrace">
            <a:avLst>
              <a:gd name="adj1" fmla="val 45000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24594" name="AutoShape 18"/>
          <p:cNvSpPr>
            <a:spLocks/>
          </p:cNvSpPr>
          <p:nvPr/>
        </p:nvSpPr>
        <p:spPr bwMode="auto">
          <a:xfrm rot="5400000">
            <a:off x="5257800" y="1219200"/>
            <a:ext cx="381000" cy="1905000"/>
          </a:xfrm>
          <a:prstGeom prst="leftBrace">
            <a:avLst>
              <a:gd name="adj1" fmla="val 41667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US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4343400" y="1295400"/>
            <a:ext cx="2286000" cy="52322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000" dirty="0" smtClean="0">
                <a:latin typeface="Verdana" pitchFamily="34" charset="0"/>
              </a:rPr>
              <a:t> </a:t>
            </a:r>
            <a:endParaRPr lang="en-US" sz="2000" dirty="0">
              <a:latin typeface="Verdana" pitchFamily="34" charset="0"/>
            </a:endParaRPr>
          </a:p>
        </p:txBody>
      </p:sp>
      <p:sp>
        <p:nvSpPr>
          <p:cNvPr id="24596" name="AutoShape 20"/>
          <p:cNvSpPr>
            <a:spLocks/>
          </p:cNvSpPr>
          <p:nvPr/>
        </p:nvSpPr>
        <p:spPr bwMode="auto">
          <a:xfrm rot="-5400000">
            <a:off x="5334000" y="4191000"/>
            <a:ext cx="304800" cy="1219200"/>
          </a:xfrm>
          <a:prstGeom prst="leftBrace">
            <a:avLst>
              <a:gd name="adj1" fmla="val 33333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4495800" y="5334000"/>
            <a:ext cx="2971800" cy="523220"/>
          </a:xfrm>
          <a:prstGeom prst="rect">
            <a:avLst/>
          </a:prstGeom>
          <a:noFill/>
          <a:ln w="28575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201" name="Group 32"/>
          <p:cNvGrpSpPr>
            <a:grpSpLocks/>
          </p:cNvGrpSpPr>
          <p:nvPr/>
        </p:nvGrpSpPr>
        <p:grpSpPr bwMode="auto">
          <a:xfrm>
            <a:off x="1524000" y="2438400"/>
            <a:ext cx="4648200" cy="2019300"/>
            <a:chOff x="144" y="606"/>
            <a:chExt cx="2928" cy="1272"/>
          </a:xfrm>
        </p:grpSpPr>
        <p:sp>
          <p:nvSpPr>
            <p:cNvPr id="8202" name="Rectangle 33"/>
            <p:cNvSpPr>
              <a:spLocks noChangeArrowheads="1"/>
            </p:cNvSpPr>
            <p:nvPr/>
          </p:nvSpPr>
          <p:spPr bwMode="auto">
            <a:xfrm>
              <a:off x="199" y="1342"/>
              <a:ext cx="351" cy="51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Rectangle 34"/>
            <p:cNvSpPr>
              <a:spLocks noChangeArrowheads="1"/>
            </p:cNvSpPr>
            <p:nvPr/>
          </p:nvSpPr>
          <p:spPr bwMode="auto">
            <a:xfrm>
              <a:off x="1088" y="1359"/>
              <a:ext cx="351" cy="51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Rectangle 35"/>
            <p:cNvSpPr>
              <a:spLocks noChangeArrowheads="1"/>
            </p:cNvSpPr>
            <p:nvPr/>
          </p:nvSpPr>
          <p:spPr bwMode="auto">
            <a:xfrm>
              <a:off x="2304" y="1344"/>
              <a:ext cx="350" cy="52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AutoShape 36"/>
            <p:cNvSpPr>
              <a:spLocks noChangeArrowheads="1"/>
            </p:cNvSpPr>
            <p:nvPr/>
          </p:nvSpPr>
          <p:spPr bwMode="auto">
            <a:xfrm>
              <a:off x="191" y="606"/>
              <a:ext cx="351" cy="520"/>
            </a:xfrm>
            <a:prstGeom prst="triangle">
              <a:avLst>
                <a:gd name="adj" fmla="val 53847"/>
              </a:avLst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AutoShape 37"/>
            <p:cNvSpPr>
              <a:spLocks noChangeArrowheads="1"/>
            </p:cNvSpPr>
            <p:nvPr/>
          </p:nvSpPr>
          <p:spPr bwMode="auto">
            <a:xfrm>
              <a:off x="1968" y="624"/>
              <a:ext cx="351" cy="519"/>
            </a:xfrm>
            <a:prstGeom prst="triangle">
              <a:avLst>
                <a:gd name="adj" fmla="val 53847"/>
              </a:avLst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Oval 38"/>
            <p:cNvSpPr>
              <a:spLocks noChangeArrowheads="1"/>
            </p:cNvSpPr>
            <p:nvPr/>
          </p:nvSpPr>
          <p:spPr bwMode="auto">
            <a:xfrm>
              <a:off x="2688" y="624"/>
              <a:ext cx="384" cy="518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Oval 39"/>
            <p:cNvSpPr>
              <a:spLocks noChangeArrowheads="1"/>
            </p:cNvSpPr>
            <p:nvPr/>
          </p:nvSpPr>
          <p:spPr bwMode="auto">
            <a:xfrm>
              <a:off x="1056" y="609"/>
              <a:ext cx="384" cy="52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Line 40"/>
            <p:cNvSpPr>
              <a:spLocks noChangeShapeType="1"/>
            </p:cNvSpPr>
            <p:nvPr/>
          </p:nvSpPr>
          <p:spPr bwMode="auto">
            <a:xfrm>
              <a:off x="144" y="1238"/>
              <a:ext cx="432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Line 41"/>
            <p:cNvSpPr>
              <a:spLocks noChangeShapeType="1"/>
            </p:cNvSpPr>
            <p:nvPr/>
          </p:nvSpPr>
          <p:spPr bwMode="auto">
            <a:xfrm flipV="1">
              <a:off x="1056" y="1238"/>
              <a:ext cx="384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Line 42"/>
            <p:cNvSpPr>
              <a:spLocks noChangeShapeType="1"/>
            </p:cNvSpPr>
            <p:nvPr/>
          </p:nvSpPr>
          <p:spPr bwMode="auto">
            <a:xfrm>
              <a:off x="2016" y="1248"/>
              <a:ext cx="96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Rectangle 43"/>
            <p:cNvSpPr>
              <a:spLocks noChangeArrowheads="1"/>
            </p:cNvSpPr>
            <p:nvPr/>
          </p:nvSpPr>
          <p:spPr bwMode="auto">
            <a:xfrm>
              <a:off x="2352" y="672"/>
              <a:ext cx="288" cy="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tabLst>
                  <a:tab pos="1073150" algn="l"/>
                </a:tabLst>
              </a:pPr>
              <a:r>
                <a:rPr lang="en-US" sz="5000">
                  <a:solidFill>
                    <a:srgbClr val="0000FF"/>
                  </a:solidFill>
                  <a:latin typeface="VNI Times" pitchFamily="2" charset="0"/>
                  <a:cs typeface="Times New Roman" pitchFamily="18" charset="0"/>
                </a:rPr>
                <a:t>+</a:t>
              </a:r>
              <a:endParaRPr lang="en-US" sz="500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8213" name="Rectangle 44"/>
            <p:cNvSpPr>
              <a:spLocks noChangeArrowheads="1"/>
            </p:cNvSpPr>
            <p:nvPr/>
          </p:nvSpPr>
          <p:spPr bwMode="auto">
            <a:xfrm>
              <a:off x="680" y="888"/>
              <a:ext cx="288" cy="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tabLst>
                  <a:tab pos="1073150" algn="l"/>
                </a:tabLst>
              </a:pPr>
              <a:r>
                <a:rPr lang="en-US" sz="5000">
                  <a:solidFill>
                    <a:srgbClr val="0000FF"/>
                  </a:solidFill>
                  <a:latin typeface="VNI Times" pitchFamily="2" charset="0"/>
                  <a:cs typeface="Times New Roman" pitchFamily="18" charset="0"/>
                </a:rPr>
                <a:t>+</a:t>
              </a:r>
              <a:endParaRPr lang="en-US" sz="500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8214" name="Rectangle 45"/>
            <p:cNvSpPr>
              <a:spLocks noChangeArrowheads="1"/>
            </p:cNvSpPr>
            <p:nvPr/>
          </p:nvSpPr>
          <p:spPr bwMode="auto">
            <a:xfrm>
              <a:off x="1544" y="964"/>
              <a:ext cx="336" cy="5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tabLst>
                  <a:tab pos="1073150" algn="l"/>
                </a:tabLst>
              </a:pPr>
              <a:r>
                <a:rPr lang="en-US" sz="5000">
                  <a:solidFill>
                    <a:srgbClr val="0000FF"/>
                  </a:solidFill>
                  <a:latin typeface="Arial" charset="0"/>
                </a:rPr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183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92" grpId="0" animBg="1"/>
      <p:bldP spid="24593" grpId="0" animBg="1"/>
      <p:bldP spid="24594" grpId="0" animBg="1"/>
      <p:bldP spid="24595" grpId="0" animBg="1"/>
      <p:bldP spid="24596" grpId="0" animBg="1"/>
      <p:bldP spid="2459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0608" y="332656"/>
            <a:ext cx="453842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1.Cộng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?1 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37415"/>
              </p:ext>
            </p:extLst>
          </p:nvPr>
        </p:nvGraphicFramePr>
        <p:xfrm>
          <a:off x="-14159" y="1694811"/>
          <a:ext cx="1482725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1" name="Equation" r:id="rId3" imgW="545863" imgH="393529" progId="Equation.DSMT4">
                  <p:embed/>
                </p:oleObj>
              </mc:Choice>
              <mc:Fallback>
                <p:oleObj name="Equation" r:id="rId3" imgW="545863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4159" y="1694811"/>
                        <a:ext cx="1482725" cy="1068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544062"/>
              </p:ext>
            </p:extLst>
          </p:nvPr>
        </p:nvGraphicFramePr>
        <p:xfrm>
          <a:off x="1547664" y="1688117"/>
          <a:ext cx="2540000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2" name="Equation" r:id="rId5" imgW="939600" imgH="393480" progId="Equation.DSMT4">
                  <p:embed/>
                </p:oleObj>
              </mc:Choice>
              <mc:Fallback>
                <p:oleObj name="Equation" r:id="rId5" imgW="939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1688117"/>
                        <a:ext cx="2540000" cy="106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547733"/>
              </p:ext>
            </p:extLst>
          </p:nvPr>
        </p:nvGraphicFramePr>
        <p:xfrm>
          <a:off x="53630" y="3068960"/>
          <a:ext cx="1704975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3" name="Equation" r:id="rId7" imgW="596641" imgH="393529" progId="Equation.DSMT4">
                  <p:embed/>
                </p:oleObj>
              </mc:Choice>
              <mc:Fallback>
                <p:oleObj name="Equation" r:id="rId7" imgW="59664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30" y="3068960"/>
                        <a:ext cx="1704975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946792"/>
              </p:ext>
            </p:extLst>
          </p:nvPr>
        </p:nvGraphicFramePr>
        <p:xfrm>
          <a:off x="1763688" y="3068960"/>
          <a:ext cx="2471737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4" name="Equation" r:id="rId9" imgW="914400" imgH="393480" progId="Equation.DSMT4">
                  <p:embed/>
                </p:oleObj>
              </mc:Choice>
              <mc:Fallback>
                <p:oleObj name="Equation" r:id="rId9" imgW="914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068960"/>
                        <a:ext cx="2471737" cy="106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0216712"/>
              </p:ext>
            </p:extLst>
          </p:nvPr>
        </p:nvGraphicFramePr>
        <p:xfrm>
          <a:off x="20608" y="4869160"/>
          <a:ext cx="1992906" cy="1083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5" name="Equation" r:id="rId11" imgW="723586" imgH="393529" progId="Equation.DSMT4">
                  <p:embed/>
                </p:oleObj>
              </mc:Choice>
              <mc:Fallback>
                <p:oleObj name="Equation" r:id="rId11" imgW="723586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8" y="4869160"/>
                        <a:ext cx="1992906" cy="10831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7033341"/>
              </p:ext>
            </p:extLst>
          </p:nvPr>
        </p:nvGraphicFramePr>
        <p:xfrm>
          <a:off x="2123728" y="5013176"/>
          <a:ext cx="14478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6" name="Equation" r:id="rId13" imgW="596880" imgH="393480" progId="Equation.DSMT4">
                  <p:embed/>
                </p:oleObj>
              </mc:Choice>
              <mc:Fallback>
                <p:oleObj name="Equation" r:id="rId13" imgW="596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5013176"/>
                        <a:ext cx="1447800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027704"/>
              </p:ext>
            </p:extLst>
          </p:nvPr>
        </p:nvGraphicFramePr>
        <p:xfrm>
          <a:off x="3779912" y="5085184"/>
          <a:ext cx="2217738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7" name="Equation" r:id="rId15" imgW="914400" imgH="393480" progId="Equation.DSMT4">
                  <p:embed/>
                </p:oleObj>
              </mc:Choice>
              <mc:Fallback>
                <p:oleObj name="Equation" r:id="rId15" imgW="914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5085184"/>
                        <a:ext cx="2217738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275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922" y="374142"/>
            <a:ext cx="698477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.Tại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6713" y="2060848"/>
            <a:ext cx="7439744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6713" y="4924100"/>
            <a:ext cx="8534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</a:rPr>
              <a:t>VD.      -5 </a:t>
            </a:r>
            <a:r>
              <a:rPr lang="en-US" sz="3200" dirty="0">
                <a:latin typeface="Times New Roman" pitchFamily="18" charset="0"/>
              </a:rPr>
              <a:t>+ 3 =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151382"/>
              </p:ext>
            </p:extLst>
          </p:nvPr>
        </p:nvGraphicFramePr>
        <p:xfrm>
          <a:off x="2771800" y="4737062"/>
          <a:ext cx="3959225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3" imgW="1625400" imgH="393480" progId="Equation.DSMT4">
                  <p:embed/>
                </p:oleObj>
              </mc:Choice>
              <mc:Fallback>
                <p:oleObj name="Equation" r:id="rId3" imgW="1625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737062"/>
                        <a:ext cx="3959225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235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380015" y="644148"/>
            <a:ext cx="7272808" cy="1898689"/>
            <a:chOff x="380015" y="644148"/>
            <a:chExt cx="7272808" cy="1898689"/>
          </a:xfrm>
        </p:grpSpPr>
        <p:sp>
          <p:nvSpPr>
            <p:cNvPr id="10" name="TextBox 9"/>
            <p:cNvSpPr txBox="1"/>
            <p:nvPr/>
          </p:nvSpPr>
          <p:spPr>
            <a:xfrm>
              <a:off x="380015" y="788511"/>
              <a:ext cx="7272808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VD: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Giải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endParaRPr lang="en-US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8477162"/>
                </p:ext>
              </p:extLst>
            </p:nvPr>
          </p:nvGraphicFramePr>
          <p:xfrm>
            <a:off x="2771800" y="644148"/>
            <a:ext cx="1323722" cy="11521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04" name="Equation" r:id="rId4" imgW="457200" imgH="393480" progId="Equation.DSMT4">
                    <p:embed/>
                  </p:oleObj>
                </mc:Choice>
                <mc:Fallback>
                  <p:oleObj name="Equation" r:id="rId4" imgW="4572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1800" y="644148"/>
                          <a:ext cx="1323722" cy="115212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735742"/>
              </p:ext>
            </p:extLst>
          </p:nvPr>
        </p:nvGraphicFramePr>
        <p:xfrm>
          <a:off x="622486" y="1988840"/>
          <a:ext cx="4303712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" name="Equation" r:id="rId6" imgW="1422360" imgH="812520" progId="Equation.DSMT4">
                  <p:embed/>
                </p:oleObj>
              </mc:Choice>
              <mc:Fallback>
                <p:oleObj name="Equation" r:id="rId6" imgW="142236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486" y="1988840"/>
                        <a:ext cx="4303712" cy="2481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489992" y="44624"/>
            <a:ext cx="6934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45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-3246" y="215062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300" y="783880"/>
            <a:ext cx="826243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300" y="2357591"/>
            <a:ext cx="79208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5293" y="3861048"/>
            <a:ext cx="69847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3.Cộng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85977"/>
              </p:ext>
            </p:extLst>
          </p:nvPr>
        </p:nvGraphicFramePr>
        <p:xfrm>
          <a:off x="38883" y="4602791"/>
          <a:ext cx="2244725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9" name="Equation" r:id="rId3" imgW="723586" imgH="393529" progId="Equation.DSMT4">
                  <p:embed/>
                </p:oleObj>
              </mc:Choice>
              <mc:Fallback>
                <p:oleObj name="Equation" r:id="rId3" imgW="723586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83" y="4602791"/>
                        <a:ext cx="2244725" cy="1220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307274"/>
              </p:ext>
            </p:extLst>
          </p:nvPr>
        </p:nvGraphicFramePr>
        <p:xfrm>
          <a:off x="2715058" y="4603116"/>
          <a:ext cx="2519363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0" name="Equation" r:id="rId5" imgW="812447" imgH="393529" progId="Equation.DSMT4">
                  <p:embed/>
                </p:oleObj>
              </mc:Choice>
              <mc:Fallback>
                <p:oleObj name="Equation" r:id="rId5" imgW="812447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5058" y="4603116"/>
                        <a:ext cx="2519363" cy="1220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868540"/>
              </p:ext>
            </p:extLst>
          </p:nvPr>
        </p:nvGraphicFramePr>
        <p:xfrm>
          <a:off x="5652120" y="4609485"/>
          <a:ext cx="1851025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1" name="Equation" r:id="rId7" imgW="596641" imgH="393529" progId="Equation.DSMT4">
                  <p:embed/>
                </p:oleObj>
              </mc:Choice>
              <mc:Fallback>
                <p:oleObj name="Equation" r:id="rId7" imgW="59664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4609485"/>
                        <a:ext cx="1851025" cy="1220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2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0" y="332656"/>
            <a:ext cx="69847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101255"/>
              </p:ext>
            </p:extLst>
          </p:nvPr>
        </p:nvGraphicFramePr>
        <p:xfrm>
          <a:off x="179512" y="1196752"/>
          <a:ext cx="6192688" cy="1037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4" name="Equation" r:id="rId3" imgW="2349360" imgH="393480" progId="Equation.DSMT4">
                  <p:embed/>
                </p:oleObj>
              </mc:Choice>
              <mc:Fallback>
                <p:oleObj name="Equation" r:id="rId3" imgW="2349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196752"/>
                        <a:ext cx="6192688" cy="10376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203088"/>
              </p:ext>
            </p:extLst>
          </p:nvPr>
        </p:nvGraphicFramePr>
        <p:xfrm>
          <a:off x="179512" y="2780928"/>
          <a:ext cx="5178003" cy="985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5" name="Equation" r:id="rId5" imgW="2070000" imgH="393480" progId="Equation.DSMT4">
                  <p:embed/>
                </p:oleObj>
              </mc:Choice>
              <mc:Fallback>
                <p:oleObj name="Equation" r:id="rId5" imgW="2070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2780928"/>
                        <a:ext cx="5178003" cy="9851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777699"/>
              </p:ext>
            </p:extLst>
          </p:nvPr>
        </p:nvGraphicFramePr>
        <p:xfrm>
          <a:off x="5294634" y="2803203"/>
          <a:ext cx="3525838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6" name="Equation" r:id="rId7" imgW="1409400" imgH="393480" progId="Equation.DSMT4">
                  <p:embed/>
                </p:oleObj>
              </mc:Choice>
              <mc:Fallback>
                <p:oleObj name="Equation" r:id="rId7" imgW="1409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4634" y="2803203"/>
                        <a:ext cx="3525838" cy="985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230419"/>
              </p:ext>
            </p:extLst>
          </p:nvPr>
        </p:nvGraphicFramePr>
        <p:xfrm>
          <a:off x="107504" y="4293096"/>
          <a:ext cx="5294312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7" name="Equation" r:id="rId9" imgW="2031840" imgH="393480" progId="Equation.DSMT4">
                  <p:embed/>
                </p:oleObj>
              </mc:Choice>
              <mc:Fallback>
                <p:oleObj name="Equation" r:id="rId9" imgW="2031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4293096"/>
                        <a:ext cx="5294312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294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79512" y="47526"/>
            <a:ext cx="7848872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42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26) </a:t>
            </a:r>
          </a:p>
          <a:p>
            <a:pPr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8"/>
          <p:cNvGraphicFramePr>
            <a:graphicFrameLocks noGrp="1" noChangeAspect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09006512"/>
              </p:ext>
            </p:extLst>
          </p:nvPr>
        </p:nvGraphicFramePr>
        <p:xfrm>
          <a:off x="611188" y="1484313"/>
          <a:ext cx="198755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8" name="Equation" r:id="rId3" imgW="723600" imgH="393480" progId="Equation.DSMT4">
                  <p:embed/>
                </p:oleObj>
              </mc:Choice>
              <mc:Fallback>
                <p:oleObj name="Equation" r:id="rId3" imgW="723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484313"/>
                        <a:ext cx="1987550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56622"/>
              </p:ext>
            </p:extLst>
          </p:nvPr>
        </p:nvGraphicFramePr>
        <p:xfrm>
          <a:off x="4572000" y="1412776"/>
          <a:ext cx="2163762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9" name="Equation" r:id="rId5" imgW="787320" imgH="393480" progId="Equation.DSMT4">
                  <p:embed/>
                </p:oleObj>
              </mc:Choice>
              <mc:Fallback>
                <p:oleObj name="Equation" r:id="rId5" imgW="787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412776"/>
                        <a:ext cx="2163762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4103948" y="3429000"/>
            <a:ext cx="0" cy="3240360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103994" y="3309663"/>
            <a:ext cx="3999954" cy="2224171"/>
            <a:chOff x="37051" y="2933021"/>
            <a:chExt cx="3999954" cy="2224171"/>
          </a:xfrm>
        </p:grpSpPr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91098690"/>
                </p:ext>
              </p:extLst>
            </p:nvPr>
          </p:nvGraphicFramePr>
          <p:xfrm>
            <a:off x="376389" y="2933021"/>
            <a:ext cx="3660616" cy="22241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60" name="Equation" r:id="rId7" imgW="1346200" imgH="812800" progId="Equation.3">
                    <p:embed/>
                  </p:oleObj>
                </mc:Choice>
                <mc:Fallback>
                  <p:oleObj name="Equation" r:id="rId7" imgW="1346200" imgH="812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6389" y="2933021"/>
                          <a:ext cx="3660616" cy="222417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37051" y="3129838"/>
              <a:ext cx="20882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453167" y="3158395"/>
            <a:ext cx="4309578" cy="3145244"/>
            <a:chOff x="4287802" y="2212694"/>
            <a:chExt cx="4309578" cy="3145244"/>
          </a:xfrm>
        </p:grpSpPr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56444332"/>
                </p:ext>
              </p:extLst>
            </p:nvPr>
          </p:nvGraphicFramePr>
          <p:xfrm>
            <a:off x="4726310" y="2212694"/>
            <a:ext cx="3871070" cy="31452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61" name="Equation" r:id="rId9" imgW="1498600" imgH="1219200" progId="Equation.3">
                    <p:embed/>
                  </p:oleObj>
                </mc:Choice>
                <mc:Fallback>
                  <p:oleObj name="Equation" r:id="rId9" imgW="1498600" imgH="1219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6310" y="2212694"/>
                          <a:ext cx="3871070" cy="314524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Box 18"/>
            <p:cNvSpPr txBox="1"/>
            <p:nvPr/>
          </p:nvSpPr>
          <p:spPr>
            <a:xfrm>
              <a:off x="4287802" y="2586119"/>
              <a:ext cx="20882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0" y="2909553"/>
            <a:ext cx="11481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dirty="0" err="1" smtClean="0">
                <a:solidFill>
                  <a:srgbClr val="0000FF"/>
                </a:solidFill>
                <a:latin typeface="Arial" charset="0"/>
              </a:rPr>
              <a:t>Giải</a:t>
            </a:r>
            <a:r>
              <a:rPr lang="en-US" sz="2000" b="1" dirty="0" smtClean="0">
                <a:solidFill>
                  <a:srgbClr val="0000FF"/>
                </a:solidFill>
                <a:latin typeface="Arial" charset="0"/>
              </a:rPr>
              <a:t> </a:t>
            </a:r>
            <a:endParaRPr lang="en-US" sz="2000" b="1" dirty="0">
              <a:solidFill>
                <a:srgbClr val="0000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003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14.3|14.3|4.8|3"/>
</p:tagLst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151</TotalTime>
  <Words>444</Words>
  <Application>Microsoft Office PowerPoint</Application>
  <PresentationFormat>On-screen Show (4:3)</PresentationFormat>
  <Paragraphs>60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Slipstream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NetGames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fifteeN</dc:creator>
  <cp:lastModifiedBy>fifteeN</cp:lastModifiedBy>
  <cp:revision>32</cp:revision>
  <dcterms:created xsi:type="dcterms:W3CDTF">2020-04-27T02:37:34Z</dcterms:created>
  <dcterms:modified xsi:type="dcterms:W3CDTF">2021-02-21T01:35:46Z</dcterms:modified>
</cp:coreProperties>
</file>